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arlow Light" charset="1" panose="00000400000000000000"/>
      <p:regular r:id="rId10"/>
    </p:embeddedFont>
    <p:embeddedFont>
      <p:font typeface="Barlow Light Bold" charset="1" panose="00000500000000000000"/>
      <p:regular r:id="rId11"/>
    </p:embeddedFont>
    <p:embeddedFont>
      <p:font typeface="Barlow Light Italics" charset="1" panose="00000400000000000000"/>
      <p:regular r:id="rId12"/>
    </p:embeddedFont>
    <p:embeddedFont>
      <p:font typeface="Barlow Light Bold Italics" charset="1" panose="00000500000000000000"/>
      <p:regular r:id="rId13"/>
    </p:embeddedFont>
    <p:embeddedFont>
      <p:font typeface="Barlow Bold" charset="1" panose="00000800000000000000"/>
      <p:regular r:id="rId14"/>
    </p:embeddedFont>
    <p:embeddedFont>
      <p:font typeface="Barlow Bold Bold" charset="1" panose="00000900000000000000"/>
      <p:regular r:id="rId15"/>
    </p:embeddedFont>
    <p:embeddedFont>
      <p:font typeface="Barlow Bold Italics" charset="1" panose="00000800000000000000"/>
      <p:regular r:id="rId16"/>
    </p:embeddedFont>
    <p:embeddedFont>
      <p:font typeface="Barlow Bold Bold Italics" charset="1" panose="00000900000000000000"/>
      <p:regular r:id="rId17"/>
    </p:embeddedFont>
    <p:embeddedFont>
      <p:font typeface="Barlow Medium" charset="1" panose="00000600000000000000"/>
      <p:regular r:id="rId18"/>
    </p:embeddedFont>
    <p:embeddedFont>
      <p:font typeface="Barlow Medium Bold" charset="1" panose="00000700000000000000"/>
      <p:regular r:id="rId19"/>
    </p:embeddedFont>
    <p:embeddedFont>
      <p:font typeface="Barlow Medium Italics" charset="1" panose="00000600000000000000"/>
      <p:regular r:id="rId20"/>
    </p:embeddedFont>
    <p:embeddedFont>
      <p:font typeface="Barlow Medium Bold Italics" charset="1" panose="000007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2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32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2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2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2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4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67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16984499" cy="8983499"/>
            <a:chOff x="0" y="0"/>
            <a:chExt cx="5745374" cy="303886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745374" cy="3038863"/>
            </a:xfrm>
            <a:custGeom>
              <a:avLst/>
              <a:gdLst/>
              <a:ahLst/>
              <a:cxnLst/>
              <a:rect r="r" b="b" t="t" l="l"/>
              <a:pathLst>
                <a:path h="3038863" w="5745374">
                  <a:moveTo>
                    <a:pt x="5620914" y="3038863"/>
                  </a:moveTo>
                  <a:lnTo>
                    <a:pt x="124460" y="3038863"/>
                  </a:lnTo>
                  <a:cubicBezTo>
                    <a:pt x="55880" y="3038863"/>
                    <a:pt x="0" y="2982983"/>
                    <a:pt x="0" y="29144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20914" y="0"/>
                  </a:lnTo>
                  <a:cubicBezTo>
                    <a:pt x="5689494" y="0"/>
                    <a:pt x="5745374" y="55880"/>
                    <a:pt x="5745374" y="124460"/>
                  </a:cubicBezTo>
                  <a:lnTo>
                    <a:pt x="5745374" y="2914403"/>
                  </a:lnTo>
                  <a:cubicBezTo>
                    <a:pt x="5745374" y="2982983"/>
                    <a:pt x="5689494" y="3038863"/>
                    <a:pt x="5620914" y="30388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524372" y="1504222"/>
            <a:ext cx="10281788" cy="686309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584817" y="2737311"/>
            <a:ext cx="4552912" cy="4812378"/>
            <a:chOff x="0" y="0"/>
            <a:chExt cx="6070550" cy="641650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4940130"/>
              <a:ext cx="6070550" cy="1476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171717"/>
                  </a:solidFill>
                  <a:latin typeface="Barlow Medium"/>
                </a:rPr>
                <a:t>Term Project (AASD 4001)</a:t>
              </a:r>
            </a:p>
            <a:p>
              <a:pPr algn="ctr" marL="0" indent="0" lvl="0">
                <a:lnSpc>
                  <a:spcPts val="45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71717"/>
                  </a:solidFill>
                  <a:latin typeface="Barlow Medium"/>
                </a:rPr>
                <a:t>Group 2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33350"/>
              <a:ext cx="6070550" cy="4176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171717"/>
                  </a:solidFill>
                  <a:latin typeface="Barlow Bold"/>
                </a:rPr>
                <a:t>Bank Marketing Campaign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808181" y="295282"/>
            <a:ext cx="1304630" cy="8425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67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7510340" cy="8983499"/>
            <a:chOff x="0" y="0"/>
            <a:chExt cx="10013787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013787" cy="11977999"/>
              <a:chOff x="0" y="0"/>
              <a:chExt cx="2540535" cy="3038863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2540535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2540535">
                    <a:moveTo>
                      <a:pt x="2416075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416075" y="0"/>
                    </a:lnTo>
                    <a:cubicBezTo>
                      <a:pt x="2484655" y="0"/>
                      <a:pt x="2540535" y="55880"/>
                      <a:pt x="2540535" y="124460"/>
                    </a:cubicBezTo>
                    <a:lnTo>
                      <a:pt x="2540535" y="2914403"/>
                    </a:lnTo>
                    <a:cubicBezTo>
                      <a:pt x="2540535" y="2982983"/>
                      <a:pt x="2484655" y="3038863"/>
                      <a:pt x="2416075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0" y="1266422"/>
              <a:ext cx="10013787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8539040" y="651750"/>
            <a:ext cx="9097209" cy="8983499"/>
            <a:chOff x="0" y="0"/>
            <a:chExt cx="3077328" cy="303886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077328" cy="3038863"/>
            </a:xfrm>
            <a:custGeom>
              <a:avLst/>
              <a:gdLst/>
              <a:ahLst/>
              <a:cxnLst/>
              <a:rect r="r" b="b" t="t" l="l"/>
              <a:pathLst>
                <a:path h="3038863" w="3077328">
                  <a:moveTo>
                    <a:pt x="2952867" y="3038863"/>
                  </a:moveTo>
                  <a:lnTo>
                    <a:pt x="124460" y="3038863"/>
                  </a:lnTo>
                  <a:cubicBezTo>
                    <a:pt x="55880" y="3038863"/>
                    <a:pt x="0" y="2982983"/>
                    <a:pt x="0" y="29144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2868" y="0"/>
                  </a:lnTo>
                  <a:cubicBezTo>
                    <a:pt x="3021448" y="0"/>
                    <a:pt x="3077328" y="55880"/>
                    <a:pt x="3077328" y="124460"/>
                  </a:cubicBezTo>
                  <a:lnTo>
                    <a:pt x="3077328" y="2914403"/>
                  </a:lnTo>
                  <a:cubicBezTo>
                    <a:pt x="3077328" y="2982983"/>
                    <a:pt x="3021448" y="3038863"/>
                    <a:pt x="2952868" y="30388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65059" y="1219953"/>
            <a:ext cx="6332090" cy="804661"/>
            <a:chOff x="0" y="0"/>
            <a:chExt cx="8704749" cy="110617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8706019" cy="1106170"/>
            </a:xfrm>
            <a:custGeom>
              <a:avLst/>
              <a:gdLst/>
              <a:ahLst/>
              <a:cxnLst/>
              <a:rect r="r" b="b" t="t" l="l"/>
              <a:pathLst>
                <a:path h="1106170" w="8706019">
                  <a:moveTo>
                    <a:pt x="8152299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8152299" y="0"/>
                  </a:lnTo>
                  <a:cubicBezTo>
                    <a:pt x="8458369" y="0"/>
                    <a:pt x="8706019" y="247650"/>
                    <a:pt x="8706019" y="553720"/>
                  </a:cubicBezTo>
                  <a:cubicBezTo>
                    <a:pt x="8704749" y="858520"/>
                    <a:pt x="8457099" y="1106170"/>
                    <a:pt x="8152299" y="110617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51750" y="4177591"/>
            <a:ext cx="3997852" cy="278824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3198" t="0" r="21052" b="0"/>
          <a:stretch>
            <a:fillRect/>
          </a:stretch>
        </p:blipFill>
        <p:spPr>
          <a:xfrm flipH="false" flipV="false" rot="0">
            <a:off x="4288638" y="4097877"/>
            <a:ext cx="3778662" cy="294767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46659" y="7246720"/>
            <a:ext cx="7120524" cy="197432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690909" y="3833469"/>
            <a:ext cx="8793472" cy="347648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808181" y="295282"/>
            <a:ext cx="1304630" cy="842573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28700" y="1427853"/>
            <a:ext cx="6524592" cy="325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4"/>
              </a:lnSpc>
            </a:pPr>
            <a:r>
              <a:rPr lang="en-US" sz="2414">
                <a:solidFill>
                  <a:srgbClr val="FFFFFF"/>
                </a:solidFill>
                <a:latin typeface="Barlow Medium Bold"/>
              </a:rPr>
              <a:t>Decision Tree Classifier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81348" y="2842956"/>
            <a:ext cx="5353743" cy="330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7"/>
              </a:lnSpc>
              <a:spcBef>
                <a:spcPct val="0"/>
              </a:spcBef>
            </a:pPr>
            <a:r>
              <a:rPr lang="en-US" sz="2527">
                <a:solidFill>
                  <a:srgbClr val="000000"/>
                </a:solidFill>
                <a:latin typeface="Barlow Medium"/>
              </a:rPr>
              <a:t>Decision Tree with max_depth = 3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rcRect l="10838" t="0" r="0" b="0"/>
          <a:stretch>
            <a:fillRect/>
          </a:stretch>
        </p:blipFill>
        <p:spPr>
          <a:xfrm flipH="false" flipV="false" rot="0">
            <a:off x="1028700" y="2570972"/>
            <a:ext cx="4864950" cy="12506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67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7510340" cy="8983499"/>
            <a:chOff x="0" y="0"/>
            <a:chExt cx="10013787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013787" cy="11977999"/>
              <a:chOff x="0" y="0"/>
              <a:chExt cx="2540535" cy="3038863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2540535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2540535">
                    <a:moveTo>
                      <a:pt x="2416075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416075" y="0"/>
                    </a:lnTo>
                    <a:cubicBezTo>
                      <a:pt x="2484655" y="0"/>
                      <a:pt x="2540535" y="55880"/>
                      <a:pt x="2540535" y="124460"/>
                    </a:cubicBezTo>
                    <a:lnTo>
                      <a:pt x="2540535" y="2914403"/>
                    </a:lnTo>
                    <a:cubicBezTo>
                      <a:pt x="2540535" y="2982983"/>
                      <a:pt x="2484655" y="3038863"/>
                      <a:pt x="2416075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0" y="1266422"/>
              <a:ext cx="10013787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8539040" y="651750"/>
            <a:ext cx="9097209" cy="8983499"/>
            <a:chOff x="0" y="0"/>
            <a:chExt cx="3077328" cy="303886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077328" cy="3038863"/>
            </a:xfrm>
            <a:custGeom>
              <a:avLst/>
              <a:gdLst/>
              <a:ahLst/>
              <a:cxnLst/>
              <a:rect r="r" b="b" t="t" l="l"/>
              <a:pathLst>
                <a:path h="3038863" w="3077328">
                  <a:moveTo>
                    <a:pt x="2952867" y="3038863"/>
                  </a:moveTo>
                  <a:lnTo>
                    <a:pt x="124460" y="3038863"/>
                  </a:lnTo>
                  <a:cubicBezTo>
                    <a:pt x="55880" y="3038863"/>
                    <a:pt x="0" y="2982983"/>
                    <a:pt x="0" y="29144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2868" y="0"/>
                  </a:lnTo>
                  <a:cubicBezTo>
                    <a:pt x="3021448" y="0"/>
                    <a:pt x="3077328" y="55880"/>
                    <a:pt x="3077328" y="124460"/>
                  </a:cubicBezTo>
                  <a:lnTo>
                    <a:pt x="3077328" y="2914403"/>
                  </a:lnTo>
                  <a:cubicBezTo>
                    <a:pt x="3077328" y="2982983"/>
                    <a:pt x="3021448" y="3038863"/>
                    <a:pt x="2952868" y="30388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65059" y="1219953"/>
            <a:ext cx="6332090" cy="804661"/>
            <a:chOff x="0" y="0"/>
            <a:chExt cx="8704749" cy="110617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8706019" cy="1106170"/>
            </a:xfrm>
            <a:custGeom>
              <a:avLst/>
              <a:gdLst/>
              <a:ahLst/>
              <a:cxnLst/>
              <a:rect r="r" b="b" t="t" l="l"/>
              <a:pathLst>
                <a:path h="1106170" w="8706019">
                  <a:moveTo>
                    <a:pt x="8152299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8152299" y="0"/>
                  </a:lnTo>
                  <a:cubicBezTo>
                    <a:pt x="8458369" y="0"/>
                    <a:pt x="8706019" y="247650"/>
                    <a:pt x="8706019" y="553720"/>
                  </a:cubicBezTo>
                  <a:cubicBezTo>
                    <a:pt x="8704749" y="858520"/>
                    <a:pt x="8457099" y="1106170"/>
                    <a:pt x="8152299" y="110617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10948" b="0"/>
          <a:stretch>
            <a:fillRect/>
          </a:stretch>
        </p:blipFill>
        <p:spPr>
          <a:xfrm flipH="false" flipV="false" rot="0">
            <a:off x="8715145" y="2024614"/>
            <a:ext cx="8730649" cy="6587605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65059" y="1478569"/>
            <a:ext cx="6524592" cy="325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4"/>
              </a:lnSpc>
            </a:pPr>
            <a:r>
              <a:rPr lang="en-US" sz="2414">
                <a:solidFill>
                  <a:srgbClr val="FFFFFF"/>
                </a:solidFill>
                <a:latin typeface="Barlow Medium Bold"/>
              </a:rPr>
              <a:t>GridSearchCV for Decision Tree: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5059" y="3592574"/>
            <a:ext cx="6387620" cy="1942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GridSearchCV performs an exhaustive search</a:t>
            </a:r>
          </a:p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over specified parameter values</a:t>
            </a:r>
          </a:p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'criterion':['gini','entropy’],</a:t>
            </a:r>
          </a:p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'max_depth':[4,5,6,7,8,9,10,11,12,15,20,30,</a:t>
            </a:r>
          </a:p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40,50,70,90,120,150]</a:t>
            </a:r>
          </a:p>
          <a:p>
            <a:pPr>
              <a:lnSpc>
                <a:spcPts val="252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582967"/>
            <a:ext cx="6387620" cy="959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Best values for our dataset – </a:t>
            </a:r>
          </a:p>
          <a:p>
            <a:pPr algn="ctr"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'criterion': 'gini', 'max_depth': 11</a:t>
            </a:r>
          </a:p>
          <a:p>
            <a:pPr algn="ctr">
              <a:lnSpc>
                <a:spcPts val="2527"/>
              </a:lnSpc>
            </a:pP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808181" y="295282"/>
            <a:ext cx="1304630" cy="8425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67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16984499" cy="8983499"/>
            <a:chOff x="0" y="0"/>
            <a:chExt cx="22645999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645999" cy="11977999"/>
              <a:chOff x="0" y="0"/>
              <a:chExt cx="5745374" cy="3038863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5745374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5745374">
                    <a:moveTo>
                      <a:pt x="5620914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20914" y="0"/>
                    </a:lnTo>
                    <a:cubicBezTo>
                      <a:pt x="5689494" y="0"/>
                      <a:pt x="5745374" y="55880"/>
                      <a:pt x="5745374" y="124460"/>
                    </a:cubicBezTo>
                    <a:lnTo>
                      <a:pt x="5745374" y="2914403"/>
                    </a:lnTo>
                    <a:cubicBezTo>
                      <a:pt x="5745374" y="2982983"/>
                      <a:pt x="5689494" y="3038863"/>
                      <a:pt x="5620914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0" y="1266422"/>
              <a:ext cx="22645999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" id="6"/>
            <p:cNvGrpSpPr/>
            <p:nvPr/>
          </p:nvGrpSpPr>
          <p:grpSpPr>
            <a:xfrm rot="-10800000">
              <a:off x="1386781" y="502600"/>
              <a:ext cx="289704" cy="289704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10800000">
              <a:off x="1039940" y="502600"/>
              <a:ext cx="289704" cy="28970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814B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693100" y="502600"/>
              <a:ext cx="289704" cy="28970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895" r="0" b="895"/>
          <a:stretch>
            <a:fillRect/>
          </a:stretch>
        </p:blipFill>
        <p:spPr>
          <a:xfrm flipH="false" flipV="false" rot="0">
            <a:off x="4204290" y="6834482"/>
            <a:ext cx="616793" cy="29165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77162" y="6872582"/>
            <a:ext cx="3282410" cy="191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 Light"/>
              </a:rPr>
              <a:t>Marital – 84.92%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 Light"/>
              </a:rPr>
              <a:t>Age – 85.21%  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 Light"/>
              </a:rPr>
              <a:t>Education – 84.80%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 Light"/>
              </a:rPr>
              <a:t>Duration – 73.03%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 Light"/>
              </a:rPr>
              <a:t>Balance – 84.29%</a:t>
            </a:r>
          </a:p>
          <a:p>
            <a:pPr>
              <a:lnSpc>
                <a:spcPts val="2499"/>
              </a:lnSpc>
            </a:pP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rcRect l="0" t="895" r="0" b="895"/>
          <a:stretch>
            <a:fillRect/>
          </a:stretch>
        </p:blipFill>
        <p:spPr>
          <a:xfrm flipH="false" flipV="false" rot="0">
            <a:off x="4572840" y="7517549"/>
            <a:ext cx="616793" cy="29165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411329" y="7837782"/>
            <a:ext cx="293772" cy="27541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rcRect l="0" t="895" r="0" b="895"/>
          <a:stretch>
            <a:fillRect/>
          </a:stretch>
        </p:blipFill>
        <p:spPr>
          <a:xfrm flipH="false" flipV="false" rot="0">
            <a:off x="3794536" y="7190176"/>
            <a:ext cx="616793" cy="291658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rcRect l="0" t="895" r="0" b="895"/>
          <a:stretch>
            <a:fillRect/>
          </a:stretch>
        </p:blipFill>
        <p:spPr>
          <a:xfrm flipH="false" flipV="false" rot="0">
            <a:off x="4411329" y="8141768"/>
            <a:ext cx="616793" cy="291658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155664" y="1839102"/>
            <a:ext cx="8797166" cy="7320719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174667" y="1799471"/>
            <a:ext cx="6676038" cy="105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0"/>
              </a:lnSpc>
            </a:pPr>
            <a:r>
              <a:rPr lang="en-US" sz="4110" u="sng">
                <a:solidFill>
                  <a:srgbClr val="171717"/>
                </a:solidFill>
                <a:latin typeface="Barlow Bold"/>
              </a:rPr>
              <a:t>Random Forest Algorithm:</a:t>
            </a:r>
          </a:p>
          <a:p>
            <a:pPr algn="ctr">
              <a:lnSpc>
                <a:spcPts val="411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018607" y="2693300"/>
            <a:ext cx="4027029" cy="163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3"/>
              </a:lnSpc>
            </a:pPr>
            <a:r>
              <a:rPr lang="en-US" sz="2583">
                <a:solidFill>
                  <a:srgbClr val="171717"/>
                </a:solidFill>
                <a:latin typeface="Barlow Medium"/>
              </a:rPr>
              <a:t>Accuracy of Random Forest Classifier for our dataset:</a:t>
            </a:r>
          </a:p>
          <a:p>
            <a:pPr algn="ctr">
              <a:lnSpc>
                <a:spcPts val="2583"/>
              </a:lnSpc>
            </a:pPr>
            <a:r>
              <a:rPr lang="en-US" sz="2583">
                <a:solidFill>
                  <a:srgbClr val="171717"/>
                </a:solidFill>
                <a:latin typeface="Barlow Medium"/>
              </a:rPr>
              <a:t>84.89% </a:t>
            </a:r>
          </a:p>
          <a:p>
            <a:pPr algn="ctr">
              <a:lnSpc>
                <a:spcPts val="2583"/>
              </a:lnSpc>
            </a:pPr>
          </a:p>
          <a:p>
            <a:pPr algn="ctr">
              <a:lnSpc>
                <a:spcPts val="2583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72844" y="4116174"/>
            <a:ext cx="6046753" cy="98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9"/>
              </a:lnSpc>
            </a:pPr>
            <a:r>
              <a:rPr lang="en-US" sz="2579">
                <a:solidFill>
                  <a:srgbClr val="171717"/>
                </a:solidFill>
                <a:latin typeface="Barlow Medium"/>
              </a:rPr>
              <a:t>Confusion Matrix – </a:t>
            </a:r>
          </a:p>
          <a:p>
            <a:pPr algn="ctr">
              <a:lnSpc>
                <a:spcPts val="2579"/>
              </a:lnSpc>
            </a:pPr>
            <a:r>
              <a:rPr lang="en-US" sz="2579">
                <a:solidFill>
                  <a:srgbClr val="171717"/>
                </a:solidFill>
                <a:latin typeface="Barlow Medium"/>
              </a:rPr>
              <a:t>Accuracy = TP+TN/(TP+TN+FP+FN)</a:t>
            </a:r>
          </a:p>
          <a:p>
            <a:pPr algn="ctr">
              <a:lnSpc>
                <a:spcPts val="257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20436" y="5848581"/>
            <a:ext cx="6351569" cy="105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700">
                <a:solidFill>
                  <a:srgbClr val="171717"/>
                </a:solidFill>
                <a:latin typeface="Barlow Bold"/>
              </a:rPr>
              <a:t>Re-evaluation after dropping of columns/features(randomly):</a:t>
            </a:r>
          </a:p>
          <a:p>
            <a:pPr algn="ctr">
              <a:lnSpc>
                <a:spcPts val="2700"/>
              </a:lnSpc>
              <a:spcBef>
                <a:spcPct val="0"/>
              </a:spcBef>
            </a:pP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808181" y="295282"/>
            <a:ext cx="1304630" cy="84257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67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7510340" cy="8983499"/>
            <a:chOff x="0" y="0"/>
            <a:chExt cx="10013787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013787" cy="11977999"/>
              <a:chOff x="0" y="0"/>
              <a:chExt cx="2540535" cy="3038863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2540535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2540535">
                    <a:moveTo>
                      <a:pt x="2416075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416075" y="0"/>
                    </a:lnTo>
                    <a:cubicBezTo>
                      <a:pt x="2484655" y="0"/>
                      <a:pt x="2540535" y="55880"/>
                      <a:pt x="2540535" y="124460"/>
                    </a:cubicBezTo>
                    <a:lnTo>
                      <a:pt x="2540535" y="2914403"/>
                    </a:lnTo>
                    <a:cubicBezTo>
                      <a:pt x="2540535" y="2982983"/>
                      <a:pt x="2484655" y="3038863"/>
                      <a:pt x="2416075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0" y="1266422"/>
              <a:ext cx="10013787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8539040" y="651750"/>
            <a:ext cx="9097209" cy="8983499"/>
            <a:chOff x="0" y="0"/>
            <a:chExt cx="3077328" cy="303886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077328" cy="3038863"/>
            </a:xfrm>
            <a:custGeom>
              <a:avLst/>
              <a:gdLst/>
              <a:ahLst/>
              <a:cxnLst/>
              <a:rect r="r" b="b" t="t" l="l"/>
              <a:pathLst>
                <a:path h="3038863" w="3077328">
                  <a:moveTo>
                    <a:pt x="2952867" y="3038863"/>
                  </a:moveTo>
                  <a:lnTo>
                    <a:pt x="124460" y="3038863"/>
                  </a:lnTo>
                  <a:cubicBezTo>
                    <a:pt x="55880" y="3038863"/>
                    <a:pt x="0" y="2982983"/>
                    <a:pt x="0" y="29144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2868" y="0"/>
                  </a:lnTo>
                  <a:cubicBezTo>
                    <a:pt x="3021448" y="0"/>
                    <a:pt x="3077328" y="55880"/>
                    <a:pt x="3077328" y="124460"/>
                  </a:cubicBezTo>
                  <a:lnTo>
                    <a:pt x="3077328" y="2914403"/>
                  </a:lnTo>
                  <a:cubicBezTo>
                    <a:pt x="3077328" y="2982983"/>
                    <a:pt x="3021448" y="3038863"/>
                    <a:pt x="2952868" y="30388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65059" y="1219953"/>
            <a:ext cx="6332090" cy="804661"/>
            <a:chOff x="0" y="0"/>
            <a:chExt cx="8704749" cy="110617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8706019" cy="1106170"/>
            </a:xfrm>
            <a:custGeom>
              <a:avLst/>
              <a:gdLst/>
              <a:ahLst/>
              <a:cxnLst/>
              <a:rect r="r" b="b" t="t" l="l"/>
              <a:pathLst>
                <a:path h="1106170" w="8706019">
                  <a:moveTo>
                    <a:pt x="8152299" y="1106170"/>
                  </a:moveTo>
                  <a:lnTo>
                    <a:pt x="553720" y="1106170"/>
                  </a:lnTo>
                  <a:cubicBezTo>
                    <a:pt x="247650" y="1106170"/>
                    <a:pt x="0" y="858520"/>
                    <a:pt x="0" y="553720"/>
                  </a:cubicBezTo>
                  <a:cubicBezTo>
                    <a:pt x="0" y="247650"/>
                    <a:pt x="247650" y="0"/>
                    <a:pt x="553720" y="0"/>
                  </a:cubicBezTo>
                  <a:lnTo>
                    <a:pt x="8152299" y="0"/>
                  </a:lnTo>
                  <a:cubicBezTo>
                    <a:pt x="8458369" y="0"/>
                    <a:pt x="8706019" y="247650"/>
                    <a:pt x="8706019" y="553720"/>
                  </a:cubicBezTo>
                  <a:cubicBezTo>
                    <a:pt x="8704749" y="858520"/>
                    <a:pt x="8457099" y="1106170"/>
                    <a:pt x="8152299" y="110617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7354" t="0" r="5437" b="0"/>
          <a:stretch>
            <a:fillRect/>
          </a:stretch>
        </p:blipFill>
        <p:spPr>
          <a:xfrm flipH="false" flipV="false" rot="0">
            <a:off x="8767806" y="1697741"/>
            <a:ext cx="8491494" cy="689151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65059" y="1396789"/>
            <a:ext cx="6524592" cy="62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4"/>
              </a:lnSpc>
            </a:pPr>
            <a:r>
              <a:rPr lang="en-US" sz="2414">
                <a:solidFill>
                  <a:srgbClr val="FFFFFF"/>
                </a:solidFill>
                <a:latin typeface="Barlow Medium Bold"/>
              </a:rPr>
              <a:t>GridSearchCV for Random Forest Algorithm:</a:t>
            </a:r>
          </a:p>
          <a:p>
            <a:pPr algn="ctr">
              <a:lnSpc>
                <a:spcPts val="2414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65059" y="3432063"/>
            <a:ext cx="6387620" cy="226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GridSearchCV performs an exhaustive search</a:t>
            </a:r>
          </a:p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over specified parameter values</a:t>
            </a:r>
          </a:p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(n_estimators – 5, 10, 20, 50, 100)</a:t>
            </a:r>
          </a:p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(criterion– ‘gini’, ‘entropy’, ‘log_loss’)</a:t>
            </a:r>
          </a:p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for an estimator</a:t>
            </a:r>
          </a:p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(Random Forest algorithm in this case)</a:t>
            </a:r>
          </a:p>
          <a:p>
            <a:pPr>
              <a:lnSpc>
                <a:spcPts val="2527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425805"/>
            <a:ext cx="6387620" cy="127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Best values for our dataset – </a:t>
            </a:r>
          </a:p>
          <a:p>
            <a:pPr algn="ctr"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n_estimators – 100</a:t>
            </a:r>
          </a:p>
          <a:p>
            <a:pPr algn="ctr"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criterion – entropy</a:t>
            </a:r>
          </a:p>
          <a:p>
            <a:pPr algn="ctr">
              <a:lnSpc>
                <a:spcPts val="2527"/>
              </a:lnSpc>
            </a:pP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808181" y="295282"/>
            <a:ext cx="1304630" cy="8425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67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16984499" cy="8983499"/>
            <a:chOff x="0" y="0"/>
            <a:chExt cx="22645999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645999" cy="11977999"/>
              <a:chOff x="0" y="0"/>
              <a:chExt cx="5745374" cy="3038863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5745374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5745374">
                    <a:moveTo>
                      <a:pt x="5620914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20914" y="0"/>
                    </a:lnTo>
                    <a:cubicBezTo>
                      <a:pt x="5689494" y="0"/>
                      <a:pt x="5745374" y="55880"/>
                      <a:pt x="5745374" y="124460"/>
                    </a:cubicBezTo>
                    <a:lnTo>
                      <a:pt x="5745374" y="2914403"/>
                    </a:lnTo>
                    <a:cubicBezTo>
                      <a:pt x="5745374" y="2982983"/>
                      <a:pt x="5689494" y="3038863"/>
                      <a:pt x="5620914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0" y="1266422"/>
              <a:ext cx="22645999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" id="6"/>
            <p:cNvGrpSpPr/>
            <p:nvPr/>
          </p:nvGrpSpPr>
          <p:grpSpPr>
            <a:xfrm rot="-10800000">
              <a:off x="1386781" y="502600"/>
              <a:ext cx="289704" cy="289704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10800000">
              <a:off x="1039940" y="502600"/>
              <a:ext cx="289704" cy="28970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814B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693100" y="502600"/>
              <a:ext cx="289704" cy="28970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895" r="0" b="895"/>
          <a:stretch>
            <a:fillRect/>
          </a:stretch>
        </p:blipFill>
        <p:spPr>
          <a:xfrm flipH="false" flipV="false" rot="0">
            <a:off x="4204290" y="6834482"/>
            <a:ext cx="616793" cy="29165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77162" y="6872582"/>
            <a:ext cx="3282410" cy="191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 Light"/>
              </a:rPr>
              <a:t>Job - 80.20%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 Light"/>
              </a:rPr>
              <a:t>Month - 77.87%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 Light"/>
              </a:rPr>
              <a:t>Campaign – 79.72%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 Light"/>
              </a:rPr>
              <a:t>Education – 79.99%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 Light"/>
              </a:rPr>
              <a:t>Age – 79.52%</a:t>
            </a:r>
          </a:p>
          <a:p>
            <a:pPr>
              <a:lnSpc>
                <a:spcPts val="2499"/>
              </a:lnSpc>
            </a:pP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rcRect l="0" t="895" r="0" b="895"/>
          <a:stretch>
            <a:fillRect/>
          </a:stretch>
        </p:blipFill>
        <p:spPr>
          <a:xfrm flipH="false" flipV="false" rot="0">
            <a:off x="4547027" y="7833343"/>
            <a:ext cx="616793" cy="29165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"/>
          <a:srcRect l="0" t="895" r="0" b="895"/>
          <a:stretch>
            <a:fillRect/>
          </a:stretch>
        </p:blipFill>
        <p:spPr>
          <a:xfrm flipH="false" flipV="false" rot="0">
            <a:off x="4512686" y="7517549"/>
            <a:ext cx="616793" cy="29165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rcRect l="0" t="895" r="0" b="895"/>
          <a:stretch>
            <a:fillRect/>
          </a:stretch>
        </p:blipFill>
        <p:spPr>
          <a:xfrm flipH="false" flipV="false" rot="0">
            <a:off x="4204290" y="8149138"/>
            <a:ext cx="616793" cy="291658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365801" y="7184139"/>
            <a:ext cx="293772" cy="275411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144000" y="3382843"/>
            <a:ext cx="6172333" cy="445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rcRect l="0" t="0" r="0" b="2829"/>
          <a:stretch>
            <a:fillRect/>
          </a:stretch>
        </p:blipFill>
        <p:spPr>
          <a:xfrm flipH="false" flipV="false" rot="0">
            <a:off x="7712677" y="8149138"/>
            <a:ext cx="9398564" cy="916268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808181" y="295282"/>
            <a:ext cx="1304630" cy="84257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480054" y="1797007"/>
            <a:ext cx="7863811" cy="1271512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820436" y="1988088"/>
            <a:ext cx="6676038" cy="105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0"/>
              </a:lnSpc>
            </a:pPr>
            <a:r>
              <a:rPr lang="en-US" sz="4110" u="sng">
                <a:solidFill>
                  <a:srgbClr val="171717"/>
                </a:solidFill>
                <a:latin typeface="Barlow Bold"/>
              </a:rPr>
              <a:t>Support Vector Classifier:</a:t>
            </a:r>
          </a:p>
          <a:p>
            <a:pPr algn="ctr">
              <a:lnSpc>
                <a:spcPts val="411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982706" y="2917908"/>
            <a:ext cx="4027029" cy="13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3"/>
              </a:lnSpc>
            </a:pPr>
            <a:r>
              <a:rPr lang="en-US" sz="2583">
                <a:solidFill>
                  <a:srgbClr val="171717"/>
                </a:solidFill>
                <a:latin typeface="Barlow Medium"/>
              </a:rPr>
              <a:t>Accuracy of SVC for our dataset:</a:t>
            </a:r>
          </a:p>
          <a:p>
            <a:pPr algn="ctr">
              <a:lnSpc>
                <a:spcPts val="2583"/>
              </a:lnSpc>
            </a:pPr>
            <a:r>
              <a:rPr lang="en-US" sz="2583">
                <a:solidFill>
                  <a:srgbClr val="171717"/>
                </a:solidFill>
                <a:latin typeface="Barlow Medium"/>
              </a:rPr>
              <a:t>79.52%</a:t>
            </a:r>
          </a:p>
          <a:p>
            <a:pPr algn="ctr">
              <a:lnSpc>
                <a:spcPts val="2583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72844" y="4116174"/>
            <a:ext cx="6046753" cy="98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9"/>
              </a:lnSpc>
            </a:pPr>
            <a:r>
              <a:rPr lang="en-US" sz="2579">
                <a:solidFill>
                  <a:srgbClr val="171717"/>
                </a:solidFill>
                <a:latin typeface="Barlow Medium"/>
              </a:rPr>
              <a:t>Confusion Matrix – </a:t>
            </a:r>
          </a:p>
          <a:p>
            <a:pPr algn="ctr">
              <a:lnSpc>
                <a:spcPts val="2579"/>
              </a:lnSpc>
            </a:pPr>
            <a:r>
              <a:rPr lang="en-US" sz="2579">
                <a:solidFill>
                  <a:srgbClr val="171717"/>
                </a:solidFill>
                <a:latin typeface="Barlow Medium"/>
              </a:rPr>
              <a:t>Accuracy = TP+TN/(TP+TN+FP+FN)</a:t>
            </a:r>
          </a:p>
          <a:p>
            <a:pPr algn="ctr">
              <a:lnSpc>
                <a:spcPts val="257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820436" y="5848581"/>
            <a:ext cx="6351569" cy="105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700">
                <a:solidFill>
                  <a:srgbClr val="171717"/>
                </a:solidFill>
                <a:latin typeface="Barlow Bold"/>
              </a:rPr>
              <a:t>Re-evaluation after dropping of columns/features(randomly):</a:t>
            </a:r>
          </a:p>
          <a:p>
            <a:pPr algn="ctr">
              <a:lnSpc>
                <a:spcPts val="27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67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7510340" cy="8983499"/>
            <a:chOff x="0" y="0"/>
            <a:chExt cx="10013787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013787" cy="11977999"/>
              <a:chOff x="0" y="0"/>
              <a:chExt cx="2540535" cy="3038863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2540535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2540535">
                    <a:moveTo>
                      <a:pt x="2416075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416075" y="0"/>
                    </a:lnTo>
                    <a:cubicBezTo>
                      <a:pt x="2484655" y="0"/>
                      <a:pt x="2540535" y="55880"/>
                      <a:pt x="2540535" y="124460"/>
                    </a:cubicBezTo>
                    <a:lnTo>
                      <a:pt x="2540535" y="2914403"/>
                    </a:lnTo>
                    <a:cubicBezTo>
                      <a:pt x="2540535" y="2982983"/>
                      <a:pt x="2484655" y="3038863"/>
                      <a:pt x="2416075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0" y="1266422"/>
              <a:ext cx="10013787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8539040" y="651750"/>
            <a:ext cx="9097209" cy="8983499"/>
            <a:chOff x="0" y="0"/>
            <a:chExt cx="3077328" cy="303886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077328" cy="3038863"/>
            </a:xfrm>
            <a:custGeom>
              <a:avLst/>
              <a:gdLst/>
              <a:ahLst/>
              <a:cxnLst/>
              <a:rect r="r" b="b" t="t" l="l"/>
              <a:pathLst>
                <a:path h="3038863" w="3077328">
                  <a:moveTo>
                    <a:pt x="2952867" y="3038863"/>
                  </a:moveTo>
                  <a:lnTo>
                    <a:pt x="124460" y="3038863"/>
                  </a:lnTo>
                  <a:cubicBezTo>
                    <a:pt x="55880" y="3038863"/>
                    <a:pt x="0" y="2982983"/>
                    <a:pt x="0" y="29144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2868" y="0"/>
                  </a:lnTo>
                  <a:cubicBezTo>
                    <a:pt x="3021448" y="0"/>
                    <a:pt x="3077328" y="55880"/>
                    <a:pt x="3077328" y="124460"/>
                  </a:cubicBezTo>
                  <a:lnTo>
                    <a:pt x="3077328" y="2914403"/>
                  </a:lnTo>
                  <a:cubicBezTo>
                    <a:pt x="3077328" y="2982983"/>
                    <a:pt x="3021448" y="3038863"/>
                    <a:pt x="2952868" y="30388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1205885"/>
            <a:ext cx="6460338" cy="887128"/>
            <a:chOff x="0" y="0"/>
            <a:chExt cx="8613785" cy="118283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442787" cy="1072881"/>
              <a:chOff x="0" y="0"/>
              <a:chExt cx="8704749" cy="110617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8706019" cy="1106170"/>
              </a:xfrm>
              <a:custGeom>
                <a:avLst/>
                <a:gdLst/>
                <a:ahLst/>
                <a:cxnLst/>
                <a:rect r="r" b="b" t="t" l="l"/>
                <a:pathLst>
                  <a:path h="1106170" w="8706019">
                    <a:moveTo>
                      <a:pt x="8152299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8152299" y="0"/>
                    </a:lnTo>
                    <a:cubicBezTo>
                      <a:pt x="8458369" y="0"/>
                      <a:pt x="8706019" y="247650"/>
                      <a:pt x="8706019" y="553720"/>
                    </a:cubicBezTo>
                    <a:cubicBezTo>
                      <a:pt x="8704749" y="858520"/>
                      <a:pt x="8457099" y="1106170"/>
                      <a:pt x="8152299" y="110617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319969" y="246023"/>
              <a:ext cx="8293815" cy="936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7"/>
                </a:lnSpc>
              </a:pPr>
              <a:r>
                <a:rPr lang="en-US" sz="2677">
                  <a:solidFill>
                    <a:srgbClr val="FFFFFF"/>
                  </a:solidFill>
                  <a:latin typeface="Barlow Medium Bold"/>
                </a:rPr>
                <a:t>GridSearchCV for SVC:</a:t>
              </a:r>
            </a:p>
            <a:p>
              <a:pPr algn="ctr">
                <a:lnSpc>
                  <a:spcPts val="2677"/>
                </a:lnSpc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6018" t="0" r="4394" b="0"/>
          <a:stretch>
            <a:fillRect/>
          </a:stretch>
        </p:blipFill>
        <p:spPr>
          <a:xfrm flipH="false" flipV="false" rot="0">
            <a:off x="8777329" y="852228"/>
            <a:ext cx="8620632" cy="601815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678276" y="7172663"/>
            <a:ext cx="8581024" cy="89242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808181" y="295282"/>
            <a:ext cx="1304630" cy="84257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678276" y="8179944"/>
            <a:ext cx="8481971" cy="94436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65059" y="3111042"/>
            <a:ext cx="6387620" cy="2905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GridSearchCV performs an exhaustive search</a:t>
            </a:r>
          </a:p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over specified parameter values</a:t>
            </a:r>
          </a:p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(Gamma – 0.001, 0.01, 0.1, 1)</a:t>
            </a:r>
          </a:p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(C – 0.1, 1, 10, 100)</a:t>
            </a:r>
          </a:p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(Kernel – ‘linear,’ ‘poly’, ‘rbf’, ‘sigmoid’)</a:t>
            </a:r>
          </a:p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for an estimator</a:t>
            </a:r>
          </a:p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(Support Vector Classifier algorithm in this case)</a:t>
            </a:r>
          </a:p>
          <a:p>
            <a:pPr>
              <a:lnSpc>
                <a:spcPts val="2527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268642"/>
            <a:ext cx="6387620" cy="1588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Best values for our dataset – </a:t>
            </a:r>
          </a:p>
          <a:p>
            <a:pPr algn="ctr"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C – 10</a:t>
            </a:r>
          </a:p>
          <a:p>
            <a:pPr algn="ctr"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Gamma – 0.1</a:t>
            </a:r>
          </a:p>
          <a:p>
            <a:pPr algn="ctr"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Kernel - rbf</a:t>
            </a:r>
          </a:p>
          <a:p>
            <a:pPr algn="ctr">
              <a:lnSpc>
                <a:spcPts val="2527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67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16984499" cy="8983499"/>
            <a:chOff x="0" y="0"/>
            <a:chExt cx="22645999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645999" cy="11977999"/>
              <a:chOff x="0" y="0"/>
              <a:chExt cx="5745374" cy="3038863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5745374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5745374">
                    <a:moveTo>
                      <a:pt x="5620914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20914" y="0"/>
                    </a:lnTo>
                    <a:cubicBezTo>
                      <a:pt x="5689494" y="0"/>
                      <a:pt x="5745374" y="55880"/>
                      <a:pt x="5745374" y="124460"/>
                    </a:cubicBezTo>
                    <a:lnTo>
                      <a:pt x="5745374" y="2914403"/>
                    </a:lnTo>
                    <a:cubicBezTo>
                      <a:pt x="5745374" y="2982983"/>
                      <a:pt x="5689494" y="3038863"/>
                      <a:pt x="5620914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0" y="1266422"/>
              <a:ext cx="22645999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" id="6"/>
            <p:cNvGrpSpPr/>
            <p:nvPr/>
          </p:nvGrpSpPr>
          <p:grpSpPr>
            <a:xfrm rot="-10800000">
              <a:off x="1386781" y="502600"/>
              <a:ext cx="289704" cy="289704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10800000">
              <a:off x="1039940" y="502600"/>
              <a:ext cx="289704" cy="28970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814B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693100" y="502600"/>
              <a:ext cx="289704" cy="28970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-769080" y="1028700"/>
            <a:ext cx="8785861" cy="17508057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7495959" y="4313257"/>
            <a:ext cx="9312222" cy="193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6"/>
              </a:lnSpc>
            </a:pPr>
            <a:r>
              <a:rPr lang="en-US" sz="14596">
                <a:solidFill>
                  <a:srgbClr val="171717"/>
                </a:solidFill>
                <a:latin typeface="Barlow Bold"/>
              </a:rPr>
              <a:t>Thank you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808181" y="295282"/>
            <a:ext cx="1304630" cy="842573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041186" y="8912028"/>
            <a:ext cx="4218114" cy="346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07"/>
              </a:lnSpc>
            </a:pPr>
            <a:r>
              <a:rPr lang="en-US" sz="1307">
                <a:solidFill>
                  <a:srgbClr val="171717"/>
                </a:solidFill>
                <a:latin typeface="Barlow Medium"/>
              </a:rPr>
              <a:t>Reference -</a:t>
            </a:r>
          </a:p>
          <a:p>
            <a:pPr>
              <a:lnSpc>
                <a:spcPts val="1307"/>
              </a:lnSpc>
            </a:pPr>
            <a:r>
              <a:rPr lang="en-US" sz="1307">
                <a:solidFill>
                  <a:srgbClr val="171717"/>
                </a:solidFill>
                <a:latin typeface="Barlow Medium"/>
              </a:rPr>
              <a:t>https://archive.ics.uci.edu/ml/datasets/bank+marketing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67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16984499" cy="8983499"/>
            <a:chOff x="0" y="0"/>
            <a:chExt cx="5745374" cy="303886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745374" cy="3038863"/>
            </a:xfrm>
            <a:custGeom>
              <a:avLst/>
              <a:gdLst/>
              <a:ahLst/>
              <a:cxnLst/>
              <a:rect r="r" b="b" t="t" l="l"/>
              <a:pathLst>
                <a:path h="3038863" w="5745374">
                  <a:moveTo>
                    <a:pt x="5620914" y="3038863"/>
                  </a:moveTo>
                  <a:lnTo>
                    <a:pt x="124460" y="3038863"/>
                  </a:lnTo>
                  <a:cubicBezTo>
                    <a:pt x="55880" y="3038863"/>
                    <a:pt x="0" y="2982983"/>
                    <a:pt x="0" y="29144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20914" y="0"/>
                  </a:lnTo>
                  <a:cubicBezTo>
                    <a:pt x="5689494" y="0"/>
                    <a:pt x="5745374" y="55880"/>
                    <a:pt x="5745374" y="124460"/>
                  </a:cubicBezTo>
                  <a:lnTo>
                    <a:pt x="5745374" y="2914403"/>
                  </a:lnTo>
                  <a:cubicBezTo>
                    <a:pt x="5745374" y="2982983"/>
                    <a:pt x="5689494" y="3038863"/>
                    <a:pt x="5620914" y="30388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349278" y="2990291"/>
            <a:ext cx="6822325" cy="5232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6"/>
              </a:lnSpc>
              <a:spcBef>
                <a:spcPct val="0"/>
              </a:spcBef>
            </a:pPr>
            <a:r>
              <a:rPr lang="en-US" sz="3451" u="none">
                <a:solidFill>
                  <a:srgbClr val="171717"/>
                </a:solidFill>
                <a:latin typeface="Barlow Medium"/>
              </a:rPr>
              <a:t> -Pranav Amarishkumar Amin</a:t>
            </a:r>
          </a:p>
          <a:p>
            <a:pPr algn="l" marL="0" indent="0" lvl="0">
              <a:lnSpc>
                <a:spcPts val="5176"/>
              </a:lnSpc>
              <a:spcBef>
                <a:spcPct val="0"/>
              </a:spcBef>
            </a:pPr>
            <a:r>
              <a:rPr lang="en-US" sz="3451" u="none">
                <a:solidFill>
                  <a:srgbClr val="171717"/>
                </a:solidFill>
                <a:latin typeface="Barlow Medium"/>
              </a:rPr>
              <a:t>- Pinkush Gaba</a:t>
            </a:r>
          </a:p>
          <a:p>
            <a:pPr algn="l" marL="0" indent="0" lvl="0">
              <a:lnSpc>
                <a:spcPts val="5176"/>
              </a:lnSpc>
              <a:spcBef>
                <a:spcPct val="0"/>
              </a:spcBef>
            </a:pPr>
            <a:r>
              <a:rPr lang="en-US" sz="3451" u="none">
                <a:solidFill>
                  <a:srgbClr val="171717"/>
                </a:solidFill>
                <a:latin typeface="Barlow Medium"/>
              </a:rPr>
              <a:t>- Pratik Gupta</a:t>
            </a:r>
          </a:p>
          <a:p>
            <a:pPr algn="l" marL="0" indent="0" lvl="0">
              <a:lnSpc>
                <a:spcPts val="5176"/>
              </a:lnSpc>
              <a:spcBef>
                <a:spcPct val="0"/>
              </a:spcBef>
            </a:pPr>
            <a:r>
              <a:rPr lang="en-US" sz="3451" u="none">
                <a:solidFill>
                  <a:srgbClr val="171717"/>
                </a:solidFill>
                <a:latin typeface="Barlow Medium"/>
              </a:rPr>
              <a:t>- Priteshkumar Kanani</a:t>
            </a:r>
          </a:p>
          <a:p>
            <a:pPr algn="l" marL="0" indent="0" lvl="0">
              <a:lnSpc>
                <a:spcPts val="5176"/>
              </a:lnSpc>
              <a:spcBef>
                <a:spcPct val="0"/>
              </a:spcBef>
            </a:pPr>
            <a:r>
              <a:rPr lang="en-US" sz="3451" u="none">
                <a:solidFill>
                  <a:srgbClr val="171717"/>
                </a:solidFill>
                <a:latin typeface="Barlow Medium"/>
              </a:rPr>
              <a:t>- Pranav Padhiyar</a:t>
            </a:r>
          </a:p>
          <a:p>
            <a:pPr algn="l" marL="0" indent="0" lvl="0">
              <a:lnSpc>
                <a:spcPts val="5176"/>
              </a:lnSpc>
              <a:spcBef>
                <a:spcPct val="0"/>
              </a:spcBef>
            </a:pPr>
            <a:r>
              <a:rPr lang="en-US" sz="3451" u="none">
                <a:solidFill>
                  <a:srgbClr val="171717"/>
                </a:solidFill>
                <a:latin typeface="Barlow Medium"/>
              </a:rPr>
              <a:t>- Rashmi Pujara</a:t>
            </a:r>
          </a:p>
          <a:p>
            <a:pPr algn="l" marL="0" indent="0" lvl="0">
              <a:lnSpc>
                <a:spcPts val="5176"/>
              </a:lnSpc>
              <a:spcBef>
                <a:spcPct val="0"/>
              </a:spcBef>
            </a:pPr>
            <a:r>
              <a:rPr lang="en-US" sz="3451" u="none">
                <a:solidFill>
                  <a:srgbClr val="171717"/>
                </a:solidFill>
                <a:latin typeface="Barlow Medium"/>
              </a:rPr>
              <a:t>- Diksha Shah</a:t>
            </a:r>
          </a:p>
          <a:p>
            <a:pPr algn="l" marL="0" indent="0" lvl="0">
              <a:lnSpc>
                <a:spcPts val="5176"/>
              </a:lnSpc>
              <a:spcBef>
                <a:spcPct val="0"/>
              </a:spcBef>
            </a:pPr>
            <a:r>
              <a:rPr lang="en-US" sz="3451" u="none">
                <a:solidFill>
                  <a:srgbClr val="171717"/>
                </a:solidFill>
                <a:latin typeface="Barlow Medium"/>
              </a:rPr>
              <a:t>- Glenn Shaji Chirayil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11422" y="2018048"/>
            <a:ext cx="1090972" cy="259755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2247201" y="2018048"/>
            <a:ext cx="783988" cy="259755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45542" y="2018048"/>
            <a:ext cx="1270439" cy="259755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75121" y="5521347"/>
            <a:ext cx="1171259" cy="259755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80761" y="5521347"/>
            <a:ext cx="2039084" cy="2735356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49278" y="1367176"/>
            <a:ext cx="9590304" cy="107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0"/>
              </a:lnSpc>
            </a:pPr>
            <a:r>
              <a:rPr lang="en-US" sz="8000">
                <a:solidFill>
                  <a:srgbClr val="171717"/>
                </a:solidFill>
                <a:latin typeface="Barlow Bold"/>
              </a:rPr>
              <a:t>Meet Our Crew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49524" y="5659152"/>
            <a:ext cx="783988" cy="259755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9819428" y="5659152"/>
            <a:ext cx="783988" cy="259755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6808181" y="295282"/>
            <a:ext cx="1304630" cy="8425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67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16984499" cy="8983499"/>
            <a:chOff x="0" y="0"/>
            <a:chExt cx="22645999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645999" cy="11977999"/>
              <a:chOff x="0" y="0"/>
              <a:chExt cx="5745374" cy="3038863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5745374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5745374">
                    <a:moveTo>
                      <a:pt x="5620914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20914" y="0"/>
                    </a:lnTo>
                    <a:cubicBezTo>
                      <a:pt x="5689494" y="0"/>
                      <a:pt x="5745374" y="55880"/>
                      <a:pt x="5745374" y="124460"/>
                    </a:cubicBezTo>
                    <a:lnTo>
                      <a:pt x="5745374" y="2914403"/>
                    </a:lnTo>
                    <a:cubicBezTo>
                      <a:pt x="5745374" y="2982983"/>
                      <a:pt x="5689494" y="3038863"/>
                      <a:pt x="5620914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0" y="1266422"/>
              <a:ext cx="22645999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" id="6"/>
            <p:cNvGrpSpPr/>
            <p:nvPr/>
          </p:nvGrpSpPr>
          <p:grpSpPr>
            <a:xfrm rot="-10800000">
              <a:off x="1386781" y="502600"/>
              <a:ext cx="289704" cy="289704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10800000">
              <a:off x="1039940" y="502600"/>
              <a:ext cx="289704" cy="28970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B6EE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693100" y="502600"/>
              <a:ext cx="289704" cy="28970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4453" t="5350" r="3302" b="9768"/>
          <a:stretch>
            <a:fillRect/>
          </a:stretch>
        </p:blipFill>
        <p:spPr>
          <a:xfrm flipH="false" flipV="false" rot="0">
            <a:off x="7803519" y="3262938"/>
            <a:ext cx="9319846" cy="534865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66999" y="1987437"/>
            <a:ext cx="9804540" cy="766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46"/>
              </a:lnSpc>
            </a:pPr>
            <a:r>
              <a:rPr lang="en-US" sz="5746">
                <a:solidFill>
                  <a:srgbClr val="171717"/>
                </a:solidFill>
                <a:latin typeface="Barlow Bold"/>
              </a:rPr>
              <a:t>About Our DataSet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341380"/>
            <a:ext cx="6579349" cy="511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0073" indent="-295036" lvl="1">
              <a:lnSpc>
                <a:spcPts val="4099"/>
              </a:lnSpc>
              <a:buFont typeface="Arial"/>
              <a:buChar char="•"/>
            </a:pPr>
            <a:r>
              <a:rPr lang="en-US" sz="2733">
                <a:solidFill>
                  <a:srgbClr val="171717"/>
                </a:solidFill>
                <a:latin typeface="Barlow Medium"/>
              </a:rPr>
              <a:t>The data is related with direct marketing campaigns (phone calls) of a Portuguese banking institution. The classification goal is to predict if the client will subscribe a term deposit</a:t>
            </a:r>
          </a:p>
          <a:p>
            <a:pPr>
              <a:lnSpc>
                <a:spcPts val="4099"/>
              </a:lnSpc>
            </a:pPr>
          </a:p>
          <a:p>
            <a:pPr algn="l" marL="590073" indent="-295036" lvl="1">
              <a:lnSpc>
                <a:spcPts val="4099"/>
              </a:lnSpc>
              <a:buFont typeface="Arial"/>
              <a:buChar char="•"/>
            </a:pPr>
            <a:r>
              <a:rPr lang="en-US" sz="2733">
                <a:solidFill>
                  <a:srgbClr val="171717"/>
                </a:solidFill>
                <a:latin typeface="Barlow Medium"/>
              </a:rPr>
              <a:t>In this dataset we explore which parameters help the bank to identify possible customer who will make a term deposit with the bank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808181" y="295282"/>
            <a:ext cx="1304630" cy="8425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67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7510340" cy="8983499"/>
            <a:chOff x="0" y="0"/>
            <a:chExt cx="10013787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013787" cy="11977999"/>
              <a:chOff x="0" y="0"/>
              <a:chExt cx="2540535" cy="3038863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2540535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2540535">
                    <a:moveTo>
                      <a:pt x="2416075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416075" y="0"/>
                    </a:lnTo>
                    <a:cubicBezTo>
                      <a:pt x="2484655" y="0"/>
                      <a:pt x="2540535" y="55880"/>
                      <a:pt x="2540535" y="124460"/>
                    </a:cubicBezTo>
                    <a:lnTo>
                      <a:pt x="2540535" y="2914403"/>
                    </a:lnTo>
                    <a:cubicBezTo>
                      <a:pt x="2540535" y="2982983"/>
                      <a:pt x="2484655" y="3038863"/>
                      <a:pt x="2416075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0" y="1266422"/>
              <a:ext cx="10013787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" id="6"/>
            <p:cNvGrpSpPr/>
            <p:nvPr/>
          </p:nvGrpSpPr>
          <p:grpSpPr>
            <a:xfrm rot="-10800000">
              <a:off x="1386781" y="502600"/>
              <a:ext cx="289704" cy="289704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10800000">
              <a:off x="1039940" y="502600"/>
              <a:ext cx="289704" cy="28970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B6EE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693100" y="502600"/>
              <a:ext cx="289704" cy="28970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8539040" y="651750"/>
            <a:ext cx="9097209" cy="8983499"/>
            <a:chOff x="0" y="0"/>
            <a:chExt cx="3077328" cy="3038863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3077328" cy="3038863"/>
            </a:xfrm>
            <a:custGeom>
              <a:avLst/>
              <a:gdLst/>
              <a:ahLst/>
              <a:cxnLst/>
              <a:rect r="r" b="b" t="t" l="l"/>
              <a:pathLst>
                <a:path h="3038863" w="3077328">
                  <a:moveTo>
                    <a:pt x="2952867" y="3038863"/>
                  </a:moveTo>
                  <a:lnTo>
                    <a:pt x="124460" y="3038863"/>
                  </a:lnTo>
                  <a:cubicBezTo>
                    <a:pt x="55880" y="3038863"/>
                    <a:pt x="0" y="2982983"/>
                    <a:pt x="0" y="29144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2868" y="0"/>
                  </a:lnTo>
                  <a:cubicBezTo>
                    <a:pt x="3021448" y="0"/>
                    <a:pt x="3077328" y="55880"/>
                    <a:pt x="3077328" y="124460"/>
                  </a:cubicBezTo>
                  <a:lnTo>
                    <a:pt x="3077328" y="2914403"/>
                  </a:lnTo>
                  <a:cubicBezTo>
                    <a:pt x="3077328" y="2982983"/>
                    <a:pt x="3021448" y="3038863"/>
                    <a:pt x="2952868" y="30388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805235" y="1028848"/>
            <a:ext cx="5203371" cy="1051913"/>
            <a:chOff x="0" y="0"/>
            <a:chExt cx="6937828" cy="140255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6937828" cy="1402551"/>
              <a:chOff x="0" y="0"/>
              <a:chExt cx="5471757" cy="110617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5473027" cy="1106170"/>
              </a:xfrm>
              <a:custGeom>
                <a:avLst/>
                <a:gdLst/>
                <a:ahLst/>
                <a:cxnLst/>
                <a:rect r="r" b="b" t="t" l="l"/>
                <a:pathLst>
                  <a:path h="1106170" w="5473027">
                    <a:moveTo>
                      <a:pt x="4919307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4919307" y="0"/>
                    </a:lnTo>
                    <a:cubicBezTo>
                      <a:pt x="5225377" y="0"/>
                      <a:pt x="5473027" y="247650"/>
                      <a:pt x="5473027" y="553720"/>
                    </a:cubicBezTo>
                    <a:cubicBezTo>
                      <a:pt x="5471757" y="858520"/>
                      <a:pt x="5224107" y="1106170"/>
                      <a:pt x="4919307" y="110617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696919" y="66675"/>
              <a:ext cx="5543990" cy="1220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500">
                  <a:solidFill>
                    <a:srgbClr val="FFFFFF"/>
                  </a:solidFill>
                  <a:latin typeface="Barlow Medium Bold"/>
                </a:rPr>
                <a:t>Exploratory Data Analysis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810055" y="1137855"/>
            <a:ext cx="8449245" cy="4106908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914809" y="5447968"/>
            <a:ext cx="8345673" cy="3533753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27656" y="3290002"/>
            <a:ext cx="7634435" cy="516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03354" indent="-401677" lvl="1">
              <a:lnSpc>
                <a:spcPts val="3720"/>
              </a:lnSpc>
              <a:buFont typeface="Arial"/>
              <a:buChar char="•"/>
            </a:pPr>
            <a:r>
              <a:rPr lang="en-US" sz="3720">
                <a:solidFill>
                  <a:srgbClr val="171717"/>
                </a:solidFill>
                <a:latin typeface="Barlow Medium"/>
              </a:rPr>
              <a:t>Helps in understanding the composition of the features and the relationship among them</a:t>
            </a:r>
          </a:p>
          <a:p>
            <a:pPr marL="803354" indent="-401677" lvl="1">
              <a:lnSpc>
                <a:spcPts val="3720"/>
              </a:lnSpc>
              <a:buFont typeface="Arial"/>
              <a:buChar char="•"/>
            </a:pPr>
            <a:r>
              <a:rPr lang="en-US" sz="3720">
                <a:solidFill>
                  <a:srgbClr val="171717"/>
                </a:solidFill>
                <a:latin typeface="Barlow Medium"/>
              </a:rPr>
              <a:t>Draws insights from the data</a:t>
            </a:r>
          </a:p>
          <a:p>
            <a:pPr marL="803354" indent="-401677" lvl="1">
              <a:lnSpc>
                <a:spcPts val="3720"/>
              </a:lnSpc>
              <a:buFont typeface="Arial"/>
              <a:buChar char="•"/>
            </a:pPr>
            <a:r>
              <a:rPr lang="en-US" sz="3720">
                <a:solidFill>
                  <a:srgbClr val="171717"/>
                </a:solidFill>
                <a:latin typeface="Barlow Medium"/>
              </a:rPr>
              <a:t>Histograms and distribution plots</a:t>
            </a:r>
          </a:p>
          <a:p>
            <a:pPr marL="803354" indent="-401677" lvl="1">
              <a:lnSpc>
                <a:spcPts val="3720"/>
              </a:lnSpc>
              <a:buFont typeface="Arial"/>
              <a:buChar char="•"/>
            </a:pPr>
            <a:r>
              <a:rPr lang="en-US" sz="3720">
                <a:solidFill>
                  <a:srgbClr val="171717"/>
                </a:solidFill>
                <a:latin typeface="Barlow Medium"/>
              </a:rPr>
              <a:t>Pair plots and boxplots</a:t>
            </a:r>
          </a:p>
          <a:p>
            <a:pPr marL="803354" indent="-401677" lvl="1">
              <a:lnSpc>
                <a:spcPts val="3720"/>
              </a:lnSpc>
              <a:buFont typeface="Arial"/>
              <a:buChar char="•"/>
            </a:pPr>
            <a:r>
              <a:rPr lang="en-US" sz="3720">
                <a:solidFill>
                  <a:srgbClr val="171717"/>
                </a:solidFill>
                <a:latin typeface="Barlow Medium"/>
              </a:rPr>
              <a:t>Feature engineering and model building</a:t>
            </a:r>
          </a:p>
          <a:p>
            <a:pPr>
              <a:lnSpc>
                <a:spcPts val="3720"/>
              </a:lnSpc>
            </a:pPr>
          </a:p>
          <a:p>
            <a:pPr algn="ctr">
              <a:lnSpc>
                <a:spcPts val="3720"/>
              </a:lnSpc>
            </a:pP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808181" y="295282"/>
            <a:ext cx="1304630" cy="8425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67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16984499" cy="8983499"/>
            <a:chOff x="0" y="0"/>
            <a:chExt cx="5745374" cy="303886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745374" cy="3038863"/>
            </a:xfrm>
            <a:custGeom>
              <a:avLst/>
              <a:gdLst/>
              <a:ahLst/>
              <a:cxnLst/>
              <a:rect r="r" b="b" t="t" l="l"/>
              <a:pathLst>
                <a:path h="3038863" w="5745374">
                  <a:moveTo>
                    <a:pt x="5620914" y="3038863"/>
                  </a:moveTo>
                  <a:lnTo>
                    <a:pt x="124460" y="3038863"/>
                  </a:lnTo>
                  <a:cubicBezTo>
                    <a:pt x="55880" y="3038863"/>
                    <a:pt x="0" y="2982983"/>
                    <a:pt x="0" y="29144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20914" y="0"/>
                  </a:lnTo>
                  <a:cubicBezTo>
                    <a:pt x="5689494" y="0"/>
                    <a:pt x="5745374" y="55880"/>
                    <a:pt x="5745374" y="124460"/>
                  </a:cubicBezTo>
                  <a:lnTo>
                    <a:pt x="5745374" y="2914403"/>
                  </a:lnTo>
                  <a:cubicBezTo>
                    <a:pt x="5745374" y="2982983"/>
                    <a:pt x="5689494" y="3038863"/>
                    <a:pt x="5620914" y="30388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691836" y="1028700"/>
            <a:ext cx="217278" cy="217278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431705" y="1028700"/>
            <a:ext cx="217278" cy="217278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814B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171575" y="1028700"/>
            <a:ext cx="217278" cy="217278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1028700"/>
            <a:ext cx="16984499" cy="1608186"/>
            <a:chOff x="0" y="0"/>
            <a:chExt cx="22645999" cy="2144248"/>
          </a:xfrm>
        </p:grpSpPr>
        <p:sp>
          <p:nvSpPr>
            <p:cNvPr name="AutoShape 11" id="11"/>
            <p:cNvSpPr/>
            <p:nvPr/>
          </p:nvSpPr>
          <p:spPr>
            <a:xfrm rot="0">
              <a:off x="0" y="2131548"/>
              <a:ext cx="22645999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1719759" y="133350"/>
              <a:ext cx="18844514" cy="1483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>
                  <a:solidFill>
                    <a:srgbClr val="171717"/>
                  </a:solidFill>
                  <a:latin typeface="Barlow Bold"/>
                </a:rPr>
                <a:t>Data Pre-Processing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904925" y="2300567"/>
            <a:ext cx="3846890" cy="1274572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9747" r="998" b="10021"/>
          <a:stretch>
            <a:fillRect/>
          </a:stretch>
        </p:blipFill>
        <p:spPr>
          <a:xfrm flipH="false" flipV="false" rot="0">
            <a:off x="4751815" y="4964723"/>
            <a:ext cx="4204087" cy="4293577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217225" y="5452814"/>
            <a:ext cx="7719625" cy="3317395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978622" y="2971067"/>
            <a:ext cx="12958228" cy="1866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0536" indent="-245268" lvl="1">
              <a:lnSpc>
                <a:spcPts val="1681"/>
              </a:lnSpc>
              <a:buFont typeface="Arial"/>
              <a:buChar char="•"/>
            </a:pPr>
            <a:r>
              <a:rPr lang="en-US" sz="2272">
                <a:solidFill>
                  <a:srgbClr val="171717"/>
                </a:solidFill>
                <a:latin typeface="Barlow Bold"/>
              </a:rPr>
              <a:t> Dataset has 11,162 samples and almost equally divided in two classes.</a:t>
            </a:r>
          </a:p>
          <a:p>
            <a:pPr>
              <a:lnSpc>
                <a:spcPts val="1681"/>
              </a:lnSpc>
            </a:pPr>
          </a:p>
          <a:p>
            <a:pPr marL="490536" indent="-245268" lvl="1">
              <a:lnSpc>
                <a:spcPts val="1681"/>
              </a:lnSpc>
              <a:buFont typeface="Arial"/>
              <a:buChar char="•"/>
            </a:pPr>
            <a:r>
              <a:rPr lang="en-US" sz="2272">
                <a:solidFill>
                  <a:srgbClr val="171717"/>
                </a:solidFill>
                <a:latin typeface="Barlow Bold"/>
              </a:rPr>
              <a:t>Dataset contains 7 numerical values and 10 categorical values.</a:t>
            </a:r>
          </a:p>
          <a:p>
            <a:pPr>
              <a:lnSpc>
                <a:spcPts val="1681"/>
              </a:lnSpc>
            </a:pPr>
          </a:p>
          <a:p>
            <a:pPr marL="490536" indent="-245268" lvl="1">
              <a:lnSpc>
                <a:spcPts val="2272"/>
              </a:lnSpc>
              <a:buFont typeface="Arial"/>
              <a:buChar char="•"/>
            </a:pPr>
            <a:r>
              <a:rPr lang="en-US" sz="2272">
                <a:solidFill>
                  <a:srgbClr val="171717"/>
                </a:solidFill>
                <a:latin typeface="Barlow Bold"/>
              </a:rPr>
              <a:t>We are using binary labeling for yes/no columns, MinMaxScaler() for normalizing numerical values and One-Hot Encoding for categorical data.</a:t>
            </a:r>
          </a:p>
          <a:p>
            <a:pPr>
              <a:lnSpc>
                <a:spcPts val="1681"/>
              </a:lnSpc>
            </a:pPr>
          </a:p>
          <a:p>
            <a:pPr marL="490536" indent="-245268" lvl="1">
              <a:lnSpc>
                <a:spcPts val="1681"/>
              </a:lnSpc>
              <a:buFont typeface="Arial"/>
              <a:buChar char="•"/>
            </a:pPr>
            <a:r>
              <a:rPr lang="en-US" sz="2272">
                <a:solidFill>
                  <a:srgbClr val="171717"/>
                </a:solidFill>
                <a:latin typeface="Barlow Bold"/>
              </a:rPr>
              <a:t>After that we are using train_test_split with 30% being test data to get Train and Test datasets.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39238" y="1162050"/>
            <a:ext cx="9525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6808181" y="295282"/>
            <a:ext cx="1304630" cy="8425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67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16984499" cy="8983499"/>
            <a:chOff x="0" y="0"/>
            <a:chExt cx="22645999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645999" cy="11977999"/>
              <a:chOff x="0" y="0"/>
              <a:chExt cx="5745374" cy="3038863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5745374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5745374">
                    <a:moveTo>
                      <a:pt x="5620914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20914" y="0"/>
                    </a:lnTo>
                    <a:cubicBezTo>
                      <a:pt x="5689494" y="0"/>
                      <a:pt x="5745374" y="55880"/>
                      <a:pt x="5745374" y="124460"/>
                    </a:cubicBezTo>
                    <a:lnTo>
                      <a:pt x="5745374" y="2914403"/>
                    </a:lnTo>
                    <a:cubicBezTo>
                      <a:pt x="5745374" y="2982983"/>
                      <a:pt x="5689494" y="3038863"/>
                      <a:pt x="5620914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0" y="1266422"/>
              <a:ext cx="22645999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" id="6"/>
            <p:cNvGrpSpPr/>
            <p:nvPr/>
          </p:nvGrpSpPr>
          <p:grpSpPr>
            <a:xfrm rot="-10800000">
              <a:off x="1386781" y="502600"/>
              <a:ext cx="289704" cy="289704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10800000">
              <a:off x="1039940" y="502600"/>
              <a:ext cx="289704" cy="28970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814B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693100" y="502600"/>
              <a:ext cx="289704" cy="28970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895" r="0" b="895"/>
          <a:stretch>
            <a:fillRect/>
          </a:stretch>
        </p:blipFill>
        <p:spPr>
          <a:xfrm flipH="false" flipV="false" rot="0">
            <a:off x="4204290" y="6834482"/>
            <a:ext cx="616793" cy="29165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77162" y="6872582"/>
            <a:ext cx="3135524" cy="191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 Light"/>
              </a:rPr>
              <a:t>Marital - 81.57%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 Light"/>
              </a:rPr>
              <a:t>Age - 82.05%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 Light"/>
              </a:rPr>
              <a:t>Education - 81.57%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 Light"/>
              </a:rPr>
              <a:t>Duration - 71.30%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 Light"/>
              </a:rPr>
              <a:t>Balance - 81.99%</a:t>
            </a:r>
          </a:p>
          <a:p>
            <a:pPr>
              <a:lnSpc>
                <a:spcPts val="2499"/>
              </a:lnSpc>
            </a:pP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rcRect l="0" t="895" r="0" b="895"/>
          <a:stretch>
            <a:fillRect/>
          </a:stretch>
        </p:blipFill>
        <p:spPr>
          <a:xfrm flipH="false" flipV="false" rot="0">
            <a:off x="4204290" y="7168226"/>
            <a:ext cx="616793" cy="29165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"/>
          <a:srcRect l="0" t="895" r="0" b="895"/>
          <a:stretch>
            <a:fillRect/>
          </a:stretch>
        </p:blipFill>
        <p:spPr>
          <a:xfrm flipH="false" flipV="false" rot="0">
            <a:off x="4512686" y="7517549"/>
            <a:ext cx="616793" cy="29165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rcRect l="0" t="895" r="0" b="895"/>
          <a:stretch>
            <a:fillRect/>
          </a:stretch>
        </p:blipFill>
        <p:spPr>
          <a:xfrm flipH="false" flipV="false" rot="0">
            <a:off x="4204290" y="8149138"/>
            <a:ext cx="616793" cy="291658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365801" y="7841467"/>
            <a:ext cx="293772" cy="275411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8133268" y="1952101"/>
            <a:ext cx="8816445" cy="7306199"/>
            <a:chOff x="0" y="0"/>
            <a:chExt cx="11755260" cy="9741598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0869909" cy="1654117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324117" y="1834441"/>
              <a:ext cx="8714005" cy="6399006"/>
            </a:xfrm>
            <a:prstGeom prst="rect">
              <a:avLst/>
            </a:prstGeom>
          </p:spPr>
        </p:pic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259305" y="8698408"/>
              <a:ext cx="11495956" cy="1043190"/>
            </a:xfrm>
            <a:prstGeom prst="rect">
              <a:avLst/>
            </a:prstGeom>
          </p:spPr>
        </p:pic>
      </p:grpSp>
      <p:sp>
        <p:nvSpPr>
          <p:cNvPr name="TextBox 22" id="22"/>
          <p:cNvSpPr txBox="true"/>
          <p:nvPr/>
        </p:nvSpPr>
        <p:spPr>
          <a:xfrm rot="0">
            <a:off x="-17489" y="1801576"/>
            <a:ext cx="8443558" cy="135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8"/>
              </a:lnSpc>
            </a:pPr>
            <a:r>
              <a:rPr lang="en-US" sz="5198" u="sng">
                <a:solidFill>
                  <a:srgbClr val="171717"/>
                </a:solidFill>
                <a:latin typeface="Barlow Bold"/>
              </a:rPr>
              <a:t>Logistic Regression:</a:t>
            </a:r>
          </a:p>
          <a:p>
            <a:pPr algn="ctr">
              <a:lnSpc>
                <a:spcPts val="5198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125252" y="3249399"/>
            <a:ext cx="6046753" cy="1961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9"/>
              </a:lnSpc>
              <a:spcBef>
                <a:spcPct val="0"/>
              </a:spcBef>
            </a:pPr>
            <a:r>
              <a:rPr lang="en-US" sz="2579">
                <a:solidFill>
                  <a:srgbClr val="171717"/>
                </a:solidFill>
                <a:latin typeface="Barlow Medium"/>
              </a:rPr>
              <a:t>Accuracy of Logistic Regression for our dataset:82.02%</a:t>
            </a:r>
          </a:p>
          <a:p>
            <a:pPr algn="ctr">
              <a:lnSpc>
                <a:spcPts val="2579"/>
              </a:lnSpc>
              <a:spcBef>
                <a:spcPct val="0"/>
              </a:spcBef>
            </a:pPr>
          </a:p>
          <a:p>
            <a:pPr algn="ctr">
              <a:lnSpc>
                <a:spcPts val="2579"/>
              </a:lnSpc>
              <a:spcBef>
                <a:spcPct val="0"/>
              </a:spcBef>
            </a:pPr>
            <a:r>
              <a:rPr lang="en-US" sz="2579">
                <a:solidFill>
                  <a:srgbClr val="171717"/>
                </a:solidFill>
                <a:latin typeface="Barlow Medium"/>
              </a:rPr>
              <a:t>Confusion Matrix – </a:t>
            </a:r>
          </a:p>
          <a:p>
            <a:pPr algn="ctr">
              <a:lnSpc>
                <a:spcPts val="2579"/>
              </a:lnSpc>
              <a:spcBef>
                <a:spcPct val="0"/>
              </a:spcBef>
            </a:pPr>
            <a:r>
              <a:rPr lang="en-US" sz="2579">
                <a:solidFill>
                  <a:srgbClr val="171717"/>
                </a:solidFill>
                <a:latin typeface="Barlow Medium"/>
              </a:rPr>
              <a:t>Accuracy = TP+TN/(TP+TN+FP+FN)</a:t>
            </a:r>
          </a:p>
          <a:p>
            <a:pPr algn="ctr">
              <a:lnSpc>
                <a:spcPts val="257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820436" y="5848581"/>
            <a:ext cx="6351569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2700">
                <a:solidFill>
                  <a:srgbClr val="171717"/>
                </a:solidFill>
                <a:latin typeface="Barlow Bold"/>
              </a:rPr>
              <a:t>Re-evaluation after dropping of columns/features(randomly):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6808181" y="295282"/>
            <a:ext cx="1304630" cy="8425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67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7510340" cy="8983499"/>
            <a:chOff x="0" y="0"/>
            <a:chExt cx="10013787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013787" cy="11977999"/>
              <a:chOff x="0" y="0"/>
              <a:chExt cx="2540535" cy="3038863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2540535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2540535">
                    <a:moveTo>
                      <a:pt x="2416075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416075" y="0"/>
                    </a:lnTo>
                    <a:cubicBezTo>
                      <a:pt x="2484655" y="0"/>
                      <a:pt x="2540535" y="55880"/>
                      <a:pt x="2540535" y="124460"/>
                    </a:cubicBezTo>
                    <a:lnTo>
                      <a:pt x="2540535" y="2914403"/>
                    </a:lnTo>
                    <a:cubicBezTo>
                      <a:pt x="2540535" y="2982983"/>
                      <a:pt x="2484655" y="3038863"/>
                      <a:pt x="2416075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0" y="1266422"/>
              <a:ext cx="10013787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8539040" y="651750"/>
            <a:ext cx="9097209" cy="8983499"/>
            <a:chOff x="0" y="0"/>
            <a:chExt cx="3077328" cy="303886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077328" cy="3038863"/>
            </a:xfrm>
            <a:custGeom>
              <a:avLst/>
              <a:gdLst/>
              <a:ahLst/>
              <a:cxnLst/>
              <a:rect r="r" b="b" t="t" l="l"/>
              <a:pathLst>
                <a:path h="3038863" w="3077328">
                  <a:moveTo>
                    <a:pt x="2952867" y="3038863"/>
                  </a:moveTo>
                  <a:lnTo>
                    <a:pt x="124460" y="3038863"/>
                  </a:lnTo>
                  <a:cubicBezTo>
                    <a:pt x="55880" y="3038863"/>
                    <a:pt x="0" y="2982983"/>
                    <a:pt x="0" y="29144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2868" y="0"/>
                  </a:lnTo>
                  <a:cubicBezTo>
                    <a:pt x="3021448" y="0"/>
                    <a:pt x="3077328" y="55880"/>
                    <a:pt x="3077328" y="124460"/>
                  </a:cubicBezTo>
                  <a:lnTo>
                    <a:pt x="3077328" y="2914403"/>
                  </a:lnTo>
                  <a:cubicBezTo>
                    <a:pt x="3077328" y="2982983"/>
                    <a:pt x="3021448" y="3038863"/>
                    <a:pt x="2952868" y="30388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57076" y="1165172"/>
            <a:ext cx="7405015" cy="1016850"/>
            <a:chOff x="0" y="0"/>
            <a:chExt cx="9873353" cy="135580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9677351" cy="1229765"/>
              <a:chOff x="0" y="0"/>
              <a:chExt cx="8704749" cy="110617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8706019" cy="1106170"/>
              </a:xfrm>
              <a:custGeom>
                <a:avLst/>
                <a:gdLst/>
                <a:ahLst/>
                <a:cxnLst/>
                <a:rect r="r" b="b" t="t" l="l"/>
                <a:pathLst>
                  <a:path h="1106170" w="8706019">
                    <a:moveTo>
                      <a:pt x="8152299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8152299" y="0"/>
                    </a:lnTo>
                    <a:cubicBezTo>
                      <a:pt x="8458369" y="0"/>
                      <a:pt x="8706019" y="247650"/>
                      <a:pt x="8706019" y="553720"/>
                    </a:cubicBezTo>
                    <a:cubicBezTo>
                      <a:pt x="8704749" y="858520"/>
                      <a:pt x="8457099" y="1106170"/>
                      <a:pt x="8152299" y="110617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366757" y="284559"/>
              <a:ext cx="9506596" cy="1071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8"/>
                </a:lnSpc>
              </a:pPr>
              <a:r>
                <a:rPr lang="en-US" sz="3068">
                  <a:solidFill>
                    <a:srgbClr val="FFFFFF"/>
                  </a:solidFill>
                  <a:latin typeface="Barlow Medium Bold"/>
                </a:rPr>
                <a:t>GridSearchCV for Logistic Regression:</a:t>
              </a:r>
            </a:p>
            <a:p>
              <a:pPr algn="ctr">
                <a:lnSpc>
                  <a:spcPts val="3068"/>
                </a:lnSpc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8112" t="0" r="2171" b="0"/>
          <a:stretch>
            <a:fillRect/>
          </a:stretch>
        </p:blipFill>
        <p:spPr>
          <a:xfrm flipH="false" flipV="false" rot="0">
            <a:off x="8734442" y="1961490"/>
            <a:ext cx="8706405" cy="636402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28700" y="2877993"/>
            <a:ext cx="6387620" cy="2584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GridSearchCV performs an exhaustive search</a:t>
            </a:r>
          </a:p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over specified parameter values</a:t>
            </a:r>
          </a:p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(solvers – ‘newton-cg,’ ‘lbfgs’, ‘liblinear’)</a:t>
            </a:r>
          </a:p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(penalty – ‘l2’)</a:t>
            </a:r>
          </a:p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(c_values – 0.1, 1, 10, 100, 1000)</a:t>
            </a:r>
          </a:p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for an estimator</a:t>
            </a:r>
          </a:p>
          <a:p>
            <a:pPr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(Logistic Regression algorithm in this case)</a:t>
            </a:r>
          </a:p>
          <a:p>
            <a:pPr>
              <a:lnSpc>
                <a:spcPts val="252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6178155"/>
            <a:ext cx="6387620" cy="1902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Best values for our dataset – </a:t>
            </a:r>
          </a:p>
          <a:p>
            <a:pPr algn="ctr"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Mean – 0.825</a:t>
            </a:r>
          </a:p>
          <a:p>
            <a:pPr algn="ctr"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C – 1000</a:t>
            </a:r>
          </a:p>
          <a:p>
            <a:pPr algn="ctr"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Penalty – l2</a:t>
            </a:r>
          </a:p>
          <a:p>
            <a:pPr algn="ctr"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Solver – lbfgs</a:t>
            </a:r>
          </a:p>
          <a:p>
            <a:pPr algn="ctr">
              <a:lnSpc>
                <a:spcPts val="2527"/>
              </a:lnSpc>
            </a:pP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808181" y="295282"/>
            <a:ext cx="1304630" cy="8425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67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16984499" cy="8983499"/>
            <a:chOff x="0" y="0"/>
            <a:chExt cx="22645999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645999" cy="11977999"/>
              <a:chOff x="0" y="0"/>
              <a:chExt cx="5745374" cy="3038863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5745374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5745374">
                    <a:moveTo>
                      <a:pt x="5620914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20914" y="0"/>
                    </a:lnTo>
                    <a:cubicBezTo>
                      <a:pt x="5689494" y="0"/>
                      <a:pt x="5745374" y="55880"/>
                      <a:pt x="5745374" y="124460"/>
                    </a:cubicBezTo>
                    <a:lnTo>
                      <a:pt x="5745374" y="2914403"/>
                    </a:lnTo>
                    <a:cubicBezTo>
                      <a:pt x="5745374" y="2982983"/>
                      <a:pt x="5689494" y="3038863"/>
                      <a:pt x="5620914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0" y="1266422"/>
              <a:ext cx="22645999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" id="6"/>
            <p:cNvGrpSpPr/>
            <p:nvPr/>
          </p:nvGrpSpPr>
          <p:grpSpPr>
            <a:xfrm rot="-10800000">
              <a:off x="1386781" y="502600"/>
              <a:ext cx="289704" cy="289704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10800000">
              <a:off x="1039940" y="502600"/>
              <a:ext cx="289704" cy="28970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814B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693100" y="502600"/>
              <a:ext cx="289704" cy="289704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895" r="0" b="895"/>
          <a:stretch>
            <a:fillRect/>
          </a:stretch>
        </p:blipFill>
        <p:spPr>
          <a:xfrm flipH="false" flipV="false" rot="0">
            <a:off x="4204290" y="6834482"/>
            <a:ext cx="616793" cy="291658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77162" y="6872582"/>
            <a:ext cx="3282410" cy="191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 Light"/>
              </a:rPr>
              <a:t>Job - 81.84%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 Light"/>
              </a:rPr>
              <a:t>Month - 80.20%  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 Light"/>
              </a:rPr>
              <a:t>Campaign – 81.93%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 Light"/>
              </a:rPr>
              <a:t>Education – 81.46%</a:t>
            </a:r>
          </a:p>
          <a:p>
            <a:pPr marL="539749" indent="-269875" lvl="1">
              <a:lnSpc>
                <a:spcPts val="2499"/>
              </a:lnSpc>
              <a:buFont typeface="Arial"/>
              <a:buChar char="•"/>
            </a:pPr>
            <a:r>
              <a:rPr lang="en-US" sz="2499">
                <a:solidFill>
                  <a:srgbClr val="171717"/>
                </a:solidFill>
                <a:latin typeface="Barlow Light"/>
              </a:rPr>
              <a:t>Age – 81.25%</a:t>
            </a:r>
          </a:p>
          <a:p>
            <a:pPr>
              <a:lnSpc>
                <a:spcPts val="2499"/>
              </a:lnSpc>
            </a:pP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rcRect l="0" t="895" r="0" b="895"/>
          <a:stretch>
            <a:fillRect/>
          </a:stretch>
        </p:blipFill>
        <p:spPr>
          <a:xfrm flipH="false" flipV="false" rot="0">
            <a:off x="4512686" y="7517549"/>
            <a:ext cx="616793" cy="29165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365801" y="7184139"/>
            <a:ext cx="293772" cy="27541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572840" y="7866357"/>
            <a:ext cx="293772" cy="27541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738350" y="8149138"/>
            <a:ext cx="293772" cy="275411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rcRect l="4092" t="0" r="0" b="291"/>
          <a:stretch>
            <a:fillRect/>
          </a:stretch>
        </p:blipFill>
        <p:spPr>
          <a:xfrm flipH="false" flipV="false" rot="0">
            <a:off x="9334709" y="1689422"/>
            <a:ext cx="7473472" cy="7464947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742712" y="1959770"/>
            <a:ext cx="8401288" cy="853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9"/>
              </a:lnSpc>
            </a:pPr>
            <a:r>
              <a:rPr lang="en-US" sz="3309" u="sng">
                <a:solidFill>
                  <a:srgbClr val="171717"/>
                </a:solidFill>
                <a:latin typeface="Barlow Bold"/>
              </a:rPr>
              <a:t>Stochastic Gradient Descent Classifier :</a:t>
            </a:r>
          </a:p>
          <a:p>
            <a:pPr algn="ctr">
              <a:lnSpc>
                <a:spcPts val="330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982706" y="2917908"/>
            <a:ext cx="4027029" cy="163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3"/>
              </a:lnSpc>
            </a:pPr>
            <a:r>
              <a:rPr lang="en-US" sz="2583">
                <a:solidFill>
                  <a:srgbClr val="171717"/>
                </a:solidFill>
                <a:latin typeface="Barlow Medium"/>
              </a:rPr>
              <a:t>Accuracy of SGDClassifier for our dataset:</a:t>
            </a:r>
          </a:p>
          <a:p>
            <a:pPr algn="ctr">
              <a:lnSpc>
                <a:spcPts val="2583"/>
              </a:lnSpc>
            </a:pPr>
            <a:r>
              <a:rPr lang="en-US" sz="2583">
                <a:solidFill>
                  <a:srgbClr val="171717"/>
                </a:solidFill>
                <a:latin typeface="Barlow Medium"/>
              </a:rPr>
              <a:t>81.55 %</a:t>
            </a:r>
          </a:p>
          <a:p>
            <a:pPr algn="ctr">
              <a:lnSpc>
                <a:spcPts val="2583"/>
              </a:lnSpc>
            </a:pPr>
          </a:p>
          <a:p>
            <a:pPr algn="ctr">
              <a:lnSpc>
                <a:spcPts val="2583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72844" y="4116174"/>
            <a:ext cx="6046753" cy="98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9"/>
              </a:lnSpc>
            </a:pPr>
            <a:r>
              <a:rPr lang="en-US" sz="2579">
                <a:solidFill>
                  <a:srgbClr val="171717"/>
                </a:solidFill>
                <a:latin typeface="Barlow Medium"/>
              </a:rPr>
              <a:t>Confusion Matrix – </a:t>
            </a:r>
          </a:p>
          <a:p>
            <a:pPr algn="ctr">
              <a:lnSpc>
                <a:spcPts val="2579"/>
              </a:lnSpc>
            </a:pPr>
            <a:r>
              <a:rPr lang="en-US" sz="2579">
                <a:solidFill>
                  <a:srgbClr val="171717"/>
                </a:solidFill>
                <a:latin typeface="Barlow Medium"/>
              </a:rPr>
              <a:t>Accuracy = TP+TN/(TP+TN+FP+FN)</a:t>
            </a:r>
          </a:p>
          <a:p>
            <a:pPr algn="ctr">
              <a:lnSpc>
                <a:spcPts val="257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20436" y="5848581"/>
            <a:ext cx="6351569" cy="105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2700">
                <a:solidFill>
                  <a:srgbClr val="171717"/>
                </a:solidFill>
                <a:latin typeface="Barlow Bold"/>
              </a:rPr>
              <a:t>Re-evaluation after dropping of columns/features(randomly):</a:t>
            </a:r>
          </a:p>
          <a:p>
            <a:pPr algn="ctr">
              <a:lnSpc>
                <a:spcPts val="2700"/>
              </a:lnSpc>
              <a:spcBef>
                <a:spcPct val="0"/>
              </a:spcBef>
            </a:pP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808181" y="295282"/>
            <a:ext cx="1304630" cy="8425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67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1750" y="651750"/>
            <a:ext cx="7510340" cy="8983499"/>
            <a:chOff x="0" y="0"/>
            <a:chExt cx="10013787" cy="119779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0013787" cy="11977999"/>
              <a:chOff x="0" y="0"/>
              <a:chExt cx="2540535" cy="3038863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2540535" cy="3038863"/>
              </a:xfrm>
              <a:custGeom>
                <a:avLst/>
                <a:gdLst/>
                <a:ahLst/>
                <a:cxnLst/>
                <a:rect r="r" b="b" t="t" l="l"/>
                <a:pathLst>
                  <a:path h="3038863" w="2540535">
                    <a:moveTo>
                      <a:pt x="2416075" y="3038863"/>
                    </a:moveTo>
                    <a:lnTo>
                      <a:pt x="124460" y="3038863"/>
                    </a:lnTo>
                    <a:cubicBezTo>
                      <a:pt x="55880" y="3038863"/>
                      <a:pt x="0" y="2982983"/>
                      <a:pt x="0" y="291440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416075" y="0"/>
                    </a:lnTo>
                    <a:cubicBezTo>
                      <a:pt x="2484655" y="0"/>
                      <a:pt x="2540535" y="55880"/>
                      <a:pt x="2540535" y="124460"/>
                    </a:cubicBezTo>
                    <a:lnTo>
                      <a:pt x="2540535" y="2914403"/>
                    </a:lnTo>
                    <a:cubicBezTo>
                      <a:pt x="2540535" y="2982983"/>
                      <a:pt x="2484655" y="3038863"/>
                      <a:pt x="2416075" y="3038863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0">
              <a:off x="0" y="1266422"/>
              <a:ext cx="10013787" cy="0"/>
            </a:xfrm>
            <a:prstGeom prst="line">
              <a:avLst/>
            </a:prstGeom>
            <a:ln cap="rnd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8539040" y="651750"/>
            <a:ext cx="9097209" cy="8983499"/>
            <a:chOff x="0" y="0"/>
            <a:chExt cx="3077328" cy="303886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3077328" cy="3038863"/>
            </a:xfrm>
            <a:custGeom>
              <a:avLst/>
              <a:gdLst/>
              <a:ahLst/>
              <a:cxnLst/>
              <a:rect r="r" b="b" t="t" l="l"/>
              <a:pathLst>
                <a:path h="3038863" w="3077328">
                  <a:moveTo>
                    <a:pt x="2952867" y="3038863"/>
                  </a:moveTo>
                  <a:lnTo>
                    <a:pt x="124460" y="3038863"/>
                  </a:lnTo>
                  <a:cubicBezTo>
                    <a:pt x="55880" y="3038863"/>
                    <a:pt x="0" y="2982983"/>
                    <a:pt x="0" y="29144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2868" y="0"/>
                  </a:lnTo>
                  <a:cubicBezTo>
                    <a:pt x="3021448" y="0"/>
                    <a:pt x="3077328" y="55880"/>
                    <a:pt x="3077328" y="124460"/>
                  </a:cubicBezTo>
                  <a:lnTo>
                    <a:pt x="3077328" y="2914403"/>
                  </a:lnTo>
                  <a:cubicBezTo>
                    <a:pt x="3077328" y="2982983"/>
                    <a:pt x="3021448" y="3038863"/>
                    <a:pt x="2952868" y="30388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1205885"/>
            <a:ext cx="6460338" cy="887128"/>
            <a:chOff x="0" y="0"/>
            <a:chExt cx="8613785" cy="118283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8442787" cy="1072881"/>
              <a:chOff x="0" y="0"/>
              <a:chExt cx="8704749" cy="110617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8706019" cy="1106170"/>
              </a:xfrm>
              <a:custGeom>
                <a:avLst/>
                <a:gdLst/>
                <a:ahLst/>
                <a:cxnLst/>
                <a:rect r="r" b="b" t="t" l="l"/>
                <a:pathLst>
                  <a:path h="1106170" w="8706019">
                    <a:moveTo>
                      <a:pt x="8152299" y="1106170"/>
                    </a:moveTo>
                    <a:lnTo>
                      <a:pt x="553720" y="1106170"/>
                    </a:lnTo>
                    <a:cubicBezTo>
                      <a:pt x="247650" y="1106170"/>
                      <a:pt x="0" y="858520"/>
                      <a:pt x="0" y="553720"/>
                    </a:cubicBezTo>
                    <a:cubicBezTo>
                      <a:pt x="0" y="247650"/>
                      <a:pt x="247650" y="0"/>
                      <a:pt x="553720" y="0"/>
                    </a:cubicBezTo>
                    <a:lnTo>
                      <a:pt x="8152299" y="0"/>
                    </a:lnTo>
                    <a:cubicBezTo>
                      <a:pt x="8458369" y="0"/>
                      <a:pt x="8706019" y="247650"/>
                      <a:pt x="8706019" y="553720"/>
                    </a:cubicBezTo>
                    <a:cubicBezTo>
                      <a:pt x="8704749" y="858520"/>
                      <a:pt x="8457099" y="1106170"/>
                      <a:pt x="8152299" y="1106170"/>
                    </a:cubicBezTo>
                    <a:close/>
                  </a:path>
                </a:pathLst>
              </a:custGeom>
              <a:solidFill>
                <a:srgbClr val="171717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319969" y="246023"/>
              <a:ext cx="8293815" cy="936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77"/>
                </a:lnSpc>
              </a:pPr>
              <a:r>
                <a:rPr lang="en-US" sz="2677">
                  <a:solidFill>
                    <a:srgbClr val="FFFFFF"/>
                  </a:solidFill>
                  <a:latin typeface="Barlow Medium Bold"/>
                </a:rPr>
                <a:t>GridSearchCV for SGD:</a:t>
              </a:r>
            </a:p>
            <a:p>
              <a:pPr algn="ctr">
                <a:lnSpc>
                  <a:spcPts val="2677"/>
                </a:lnSpc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4599" t="0" r="14350" b="0"/>
          <a:stretch>
            <a:fillRect/>
          </a:stretch>
        </p:blipFill>
        <p:spPr>
          <a:xfrm flipH="false" flipV="false" rot="0">
            <a:off x="8974989" y="1371289"/>
            <a:ext cx="8029410" cy="7804909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65059" y="2720575"/>
            <a:ext cx="6387620" cy="3677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4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GridSearchCV performs an exhaustive search</a:t>
            </a:r>
          </a:p>
          <a:p>
            <a:pPr>
              <a:lnSpc>
                <a:spcPts val="2654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over specified parameter values</a:t>
            </a:r>
          </a:p>
          <a:p>
            <a:pPr>
              <a:lnSpc>
                <a:spcPts val="2654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('loss':['hinge','log’])</a:t>
            </a:r>
          </a:p>
          <a:p>
            <a:pPr>
              <a:lnSpc>
                <a:spcPts val="2654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('penalty':['l2','l1','elasticnet'])</a:t>
            </a:r>
          </a:p>
          <a:p>
            <a:pPr>
              <a:lnSpc>
                <a:spcPts val="2654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('alpha':[0.001,0.0001,0.00001])</a:t>
            </a:r>
          </a:p>
          <a:p>
            <a:pPr>
              <a:lnSpc>
                <a:spcPts val="2654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('l1_ratio':[0.05,0.06,0.07,0.08,0.09,0.1,</a:t>
            </a:r>
          </a:p>
          <a:p>
            <a:pPr>
              <a:lnSpc>
                <a:spcPts val="2654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0.12,0.13,0.14,0.15,0.2])</a:t>
            </a:r>
          </a:p>
          <a:p>
            <a:pPr>
              <a:lnSpc>
                <a:spcPts val="2654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for an estimator</a:t>
            </a:r>
          </a:p>
          <a:p>
            <a:pPr>
              <a:lnSpc>
                <a:spcPts val="2654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( SGD algorithm in this case)</a:t>
            </a:r>
          </a:p>
          <a:p>
            <a:pPr>
              <a:lnSpc>
                <a:spcPts val="2654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65059" y="6445378"/>
            <a:ext cx="6387620" cy="1902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Best values for our dataset – </a:t>
            </a:r>
          </a:p>
          <a:p>
            <a:pPr algn="ctr"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l1_ratio=0.08,</a:t>
            </a:r>
          </a:p>
          <a:p>
            <a:pPr algn="ctr"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penalty=elasticnet</a:t>
            </a:r>
          </a:p>
          <a:p>
            <a:pPr algn="ctr"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alpha = 0.0001</a:t>
            </a:r>
          </a:p>
          <a:p>
            <a:pPr algn="ctr">
              <a:lnSpc>
                <a:spcPts val="2527"/>
              </a:lnSpc>
            </a:pPr>
            <a:r>
              <a:rPr lang="en-US" sz="2527">
                <a:solidFill>
                  <a:srgbClr val="171717"/>
                </a:solidFill>
                <a:latin typeface="Barlow Medium"/>
              </a:rPr>
              <a:t>loss = hinge</a:t>
            </a:r>
          </a:p>
          <a:p>
            <a:pPr algn="ctr">
              <a:lnSpc>
                <a:spcPts val="2527"/>
              </a:lnSpc>
            </a:pP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808181" y="295282"/>
            <a:ext cx="1304630" cy="8425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DAFNXKUCz7I</dc:identifier>
  <dcterms:modified xsi:type="dcterms:W3CDTF">2011-08-01T06:04:30Z</dcterms:modified>
  <cp:revision>1</cp:revision>
  <dc:title>Bank Marketing</dc:title>
</cp:coreProperties>
</file>